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6" r:id="rId2"/>
    <p:sldId id="2664" r:id="rId3"/>
    <p:sldId id="2673" r:id="rId4"/>
    <p:sldId id="267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CFA64-82AF-E779-A36D-75A65C7BF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7CAF9E-91A0-AA28-0388-66F19727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05985-8340-C98D-F4F1-081E0BD1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C9ABC-287A-63E7-262B-2661377B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2AE364-30C5-A791-D7E8-A61CB5D4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43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18A92-28F5-2187-7A18-53BEE456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84D186-C611-706C-227C-3792F4425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35F718-2F2C-6636-4B6C-4846656F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E645E-2B23-19A9-9548-A0E5E6D3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4A7C3E-77EA-ADC1-4925-5899A02D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1A4473-0B28-9075-E758-D8E23C172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BE3E1A-354D-61AF-FA51-8AB236A88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A3EEF-0643-101F-57A1-92B27AF7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9B611-8EED-F16C-48E9-0ED524A2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7E9E7-62AF-EF68-356F-678F6E24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1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>
            <a:extLst>
              <a:ext uri="{FF2B5EF4-FFF2-40B4-BE49-F238E27FC236}">
                <a16:creationId xmlns:a16="http://schemas.microsoft.com/office/drawing/2014/main" id="{101C68A7-FA76-C9D1-A348-34B05E8F4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3176"/>
            <a:ext cx="3500967" cy="1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01931"/>
            <a:ext cx="10972800" cy="562074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599723" y="129595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9722" y="475993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F518C94B-EDF7-A1E7-C1ED-0B132A950F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7" y="456620"/>
            <a:ext cx="4652433" cy="62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97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01931"/>
            <a:ext cx="10972800" cy="562074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599723" y="129595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9722" y="475993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68C4E717-CAAC-E2F4-BCB8-887BC3D825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3176"/>
            <a:ext cx="3500967" cy="1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44BFB0-0654-1809-9AEC-F65DA70A7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7" y="456620"/>
            <a:ext cx="4652433" cy="62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6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01931"/>
            <a:ext cx="10972800" cy="562074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599723" y="129595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9722" y="475993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BB1C4AB5-7616-FA10-9519-8AD56CB986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3176"/>
            <a:ext cx="3500967" cy="1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AB6884-649F-A4A3-1902-F079C055C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7" y="456620"/>
            <a:ext cx="4652433" cy="62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09E2E4EF-260F-B4C7-EA83-A914D50AD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37" y="456620"/>
            <a:ext cx="4652433" cy="62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01931"/>
            <a:ext cx="10972800" cy="562074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599723" y="129595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599722" y="475993"/>
            <a:ext cx="4773084" cy="32702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F248F6F7-B792-88D8-2784-4AD17BFF6D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3176"/>
            <a:ext cx="3500967" cy="12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CD63D-5671-989A-B088-3F7089E9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622955-9794-313F-642E-2A6470AB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1C53BA-70F2-D81E-6091-FB5E9B39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BF9C2-3EBC-AE16-5C96-CF6CEF0C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C1741-6106-9A43-E1A1-D9B7BA06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48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CB201-BE6E-DD29-857F-FA75397F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88AE01-B86F-61A0-FE92-E04A996E5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04FE8-FF84-E951-D8A6-02F0CF4F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84DC6-03EB-EB17-92D1-D82AA3F6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5895F5-4C8E-1EB1-2E5C-969BEED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8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BF78-6F3A-736C-B3EE-DCCEDCC4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F7D87-F2B2-8794-E5C0-46496DFA4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FD852B-DFA6-7B5A-4E2E-77717E851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CA04F1-D07A-7A4C-3814-E898AFE8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B7FF8F-9A70-A927-6F56-A4015CD1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CDBF7-A368-EDF2-8D34-2C811913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4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117F4-1D15-564A-F5FC-F6BD023F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F21B24-7C96-973B-792A-C2A3862B2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D517CF-9F82-168B-BDE4-59EA17DD0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49AEC5-5B28-A7A4-01C4-BB75A2606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A654E0-ECC7-224A-99FD-A4E6CD09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C3BD07-1239-E238-55A9-3C94441B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E32E93-2202-1E8F-4BF5-5D9AB595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77FA63-115F-B27B-60DB-EEE6E7DA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25FA6-9A3D-9948-AA69-59897558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E0188B-6FB3-3EA0-C307-DC08955E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5A0AA1-BDD7-EE24-AEBD-EF5A449F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551F19-B117-0376-07D6-7CDC1E9C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5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50A312-B240-645F-0030-1F8D8EF3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A03B12-6C24-CE84-56C4-3E10594F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A95BC9-DB77-BB52-8A1F-2AF212DB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C4BE0-FF09-2C1E-65DF-42693751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B47858-E765-E395-A67F-4FC4A756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7AC170-7F46-14CF-FEAB-90938C2D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6BFB74-CAE0-1DD5-FA05-0499F73A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66BDB5-44D4-88DF-95E9-F508BE64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666B4C-144D-9428-78FC-1848DCE0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03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B1C55-5CA6-4D55-86B5-40449BB2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1935A0-EE47-0BC1-0971-B4F32B6E6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CBAA60-F066-D505-0DF4-AA9B6E2B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AFFA77-30CE-576A-7A3D-DE714BBC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250F6-BF88-94E6-39F7-890F7FA7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388B2A-CAD7-F394-21DC-D691A5D5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2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D0FB2F-997B-70DB-BF00-816A433E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C752A5-BA97-64DB-156A-A9CB55D2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DE2C2-0C86-5D42-88FB-407B02432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DCF1F-5A7A-4F84-9A06-91432F183093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28E33-23F5-D935-2068-F8F1BBBE5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A659F5-A67D-3BFB-FC77-BD6EE8D3B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52BC4-C753-42E3-ADC8-18B5100BB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F373D1DA-0746-5191-6CFF-2EFFE33E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1011239"/>
            <a:ext cx="8229600" cy="561975"/>
          </a:xfrm>
        </p:spPr>
        <p:txBody>
          <a:bodyPr/>
          <a:lstStyle/>
          <a:p>
            <a:r>
              <a:rPr lang="fr-FR" altLang="fr-FR"/>
              <a:t>Taux de réussite 2024-2025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88DB5C4E-03F8-67A8-85C2-D776F2E872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143250" y="6364289"/>
            <a:ext cx="477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ource Sans 3" panose="020B03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Source Sans 3" panose="020B03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3" panose="020B03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Source Sans 3" panose="020B03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</a:pPr>
            <a:fld id="{E6EFA8CF-2ED8-4B0E-8E6B-00C1ABA130AE}" type="slidenum">
              <a:rPr lang="fr-FR" altLang="fr-FR" sz="1800">
                <a:solidFill>
                  <a:srgbClr val="898989"/>
                </a:solidFill>
                <a:latin typeface="Calibri" panose="020F0502020204030204" pitchFamily="34" charset="0"/>
              </a:rPr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A90876-FCF7-7AA6-47E8-68F68AC43DA2}"/>
              </a:ext>
            </a:extLst>
          </p:cNvPr>
          <p:cNvGraphicFramePr>
            <a:graphicFrameLocks noGrp="1"/>
          </p:cNvGraphicFramePr>
          <p:nvPr/>
        </p:nvGraphicFramePr>
        <p:xfrm>
          <a:off x="3621088" y="1636713"/>
          <a:ext cx="5283200" cy="4727580"/>
        </p:xfrm>
        <a:graphic>
          <a:graphicData uri="http://schemas.openxmlformats.org/drawingml/2006/table">
            <a:tbl>
              <a:tblPr/>
              <a:tblGrid>
                <a:gridCol w="265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Libellé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apprentissage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Industrie Pharma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Cosmé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Conduct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travaux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batim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Mét Info Appli Web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Environ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Conduite stratégique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LP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commerc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prod alim CVO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BUT3 Info/RACDV Dijon Alt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BUT3 Info/RACDV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NeversAlt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Info-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ComNumOrg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InfoCom Journalisme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Lettres/ métiers du livre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informatique (BDIA)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chimie / parcours CAC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EEA / électronique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informatique (IIA)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TSI / Image Vision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Maths et Applic. MIGS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Phys fond appl PPN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chimie/parcours QESIS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Bio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Agrosc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AMAQ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Bio agrosc B2IPME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biologie santé / MIB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STPE parcours SEME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M2 BS - Nutrition santé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8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2e a DNO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0DFF4-889E-1C15-26E0-3EE8A526C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89A037-DC4B-77F8-6AD4-6160BA85F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ACB5C1D0-0BAD-FADF-E98E-774A17D8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915989"/>
            <a:ext cx="8229600" cy="561975"/>
          </a:xfrm>
        </p:spPr>
        <p:txBody>
          <a:bodyPr/>
          <a:lstStyle/>
          <a:p>
            <a:r>
              <a:rPr lang="fr-FR" altLang="fr-FR"/>
              <a:t>Taux d’insertion 2024-2025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FD1589-AFCD-F966-83BD-A2B3F35C3FC2}"/>
              </a:ext>
            </a:extLst>
          </p:cNvPr>
          <p:cNvGraphicFramePr>
            <a:graphicFrameLocks noGrp="1"/>
          </p:cNvGraphicFramePr>
          <p:nvPr/>
        </p:nvGraphicFramePr>
        <p:xfrm>
          <a:off x="1751013" y="1574801"/>
          <a:ext cx="8686800" cy="4543419"/>
        </p:xfrm>
        <a:graphic>
          <a:graphicData uri="http://schemas.openxmlformats.org/drawingml/2006/table">
            <a:tbl>
              <a:tblPr/>
              <a:tblGrid>
                <a:gridCol w="640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Fomation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retour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d'insertion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d'insertion métier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Informatique Parcours Réalisation d'applications = Conception, Développement, Validation (Dijon) (INFO CDV)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Informatique Parcours Réalisation d'applications = Conception, Développement, Validation (Nevers) (INFO CDV)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Mesures Physiques Parcours Matériaux et Contrôles Physico-Chimiques (MP MCPC)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Diplôme National d'Œnologue 2ème année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Commercialisation des produits Alimentaires Parcours Commerce des Vins et Oenotourisme (CVO)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 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Gestion des Organisations Agricoles et Agroalimentaires Parcours Conduite stratégique de l'exploitation vitivinicole (CSEV)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Industries Pharmaceutiques Cosmétologiques et de Santé : Gestion Production et Valorisation Parcours Contrôle Procédés Qualité (IPCS)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Métier du BTP : Bâtiment et Construction Parcours Conducteur de travaux pour le bâtiment (CTB)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1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Métiers de la protection et de la gestion de l'environnement - Spécialité Dépollution, Production et Gestion Durable des Eaux (DPGE)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Métiers de l'Informatique : Applications Web - Systèmes Intra Internet pour l'Entreprise (LPMI)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Alimentation, Agro-Alimentaire, Développement Durable (A3DD)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Aliments Microbiologie Assurance Qualité (AMAQ)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1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Biotechnologie, Biologie des Interactions Plantes-Microorganismes et agroEnvironnement (B2IPME)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Santé Parcours Management et Innovation en Biotechnologies (MIB)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Santé Parcours Nutrition-Santé (NS)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Chimie Parcours Contrôles et Analyses Chimiques (CAC)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Chimie Parcours Qualité, Environnement et Sécurité dans l’Industrie et les Services (QESIS)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Electronique Energie Electrique Automatique Parcours Electronique (EEA)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Information, Communication Parcours Communication numérique des organisations (CNO)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Information, communication Parcours Journalisme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Informatique Parcours Bases de données Intelligence Artificielle (BDIA)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Informatique Parcours Image Intelligence Artificielle (IIA)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Lettres Parcours Métiers du livre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Mathématiques et Applications Parcours Mathématiques pour l'Ingénierie, alGorithmique et Statistique (MIGS)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Physique fondamentale et applications Parcours Physics, Photonics &amp; Nanotechnology (PPN)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Sciences de la Terre et des Planètes, Environnement Parcours Sol, Eau, Milieux, Environnement (SEME)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5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Traitement du signal et des images Parcours Image Vision (TSI)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051" marR="6051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7EB799-3049-0925-7C50-6589456BD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D64700-B111-DA39-7A6B-E70B99D2B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7CC15342-B2DC-1A4E-0287-4398BB75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915989"/>
            <a:ext cx="8229600" cy="561975"/>
          </a:xfrm>
        </p:spPr>
        <p:txBody>
          <a:bodyPr/>
          <a:lstStyle/>
          <a:p>
            <a:r>
              <a:rPr lang="fr-FR" altLang="fr-FR"/>
              <a:t>Taux de poursuite d’étude 2024-2025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7D813C9-1D28-9B4E-EC10-8DE6C2C947FC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1519238"/>
          <a:ext cx="8496300" cy="4608516"/>
        </p:xfrm>
        <a:graphic>
          <a:graphicData uri="http://schemas.openxmlformats.org/drawingml/2006/table">
            <a:tbl>
              <a:tblPr/>
              <a:tblGrid>
                <a:gridCol w="670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Fomation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retour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poursuite d'étude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Informatique Parcours Réalisation d'applications = Conception, Développement, Validation (Dijon) (INFO CDV)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Informatique Parcours Réalisation d'applications = Conception, Développement, Validation (Nevers) (INFO CDV)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 3ème année Mention Mesures Physiques Parcours Matériaux et Contrôles Physico-Chimiques (MP MCPC)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Diplôme National d'Œnologue 2ème année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Commercialisation des produits Alimentaires Parcours Commerce des Vins et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Oenotourisme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(CVO)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Gestion des Organisations Agricoles et Agroalimentaires Parcours Conduite stratégique de l'exploitation vitivinicole (CSEV)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Industries Pharmaceutiques Cosmétologiques et de Santé : Gestion Production et Valorisation Parcours Contrôle Procédés Qualité (IPCS)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Métier du BTP : Bâtiment et Construction Parcours Conducteur de travaux pour le bâtiment (CTB)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Mention Métiers de la protection et de la gestion de l'environnement - Spécialité Dépollution, Production et Gestion Durable des Eaux (DPGE)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 professionnelle Métiers de l'Informatique : Applications Web - Systèmes Intra Internet pour l'Entreprise (LPMI)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77" marR="6477" marT="6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Alimentation, Agro-Alimentaire, Développement Durable (A3DD)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Aliments Microbiologie Assurance Qualité (AMAQ)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3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Agrosciences Parcours Biotechnologie, Biologie des Interactions Plantes-Microorganismes et agroEnvironnement (B2IPME)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Santé Parcours Management et Innovation en Biotechnologies (MIB)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Biologie Santé Parcours Nutrition-Santé (NS)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Chimie Parcours Contrôles et Analyses Chimiques (CAC)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Chimie Parcours Qualité, Environnement et Sécurité dans l’Industrie et les Services (QESIS)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Electronique Energie Electrique Automatique Parcours Electronique (EEA)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Information, Communication Parcours Communication numérique des organisations (CNO)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Information, communication Parcours Journalisme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Informatique Parcours Bases de données Intelligence Artificielle (BDIA)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Informatique Parcours Image Intelligence Artificielle (IIA)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Lettres Parcours Métiers du livre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Mathématiques et Applications Parcours Mathématiques pour l'Ingénierie, alGorithmique et Statistique (MIGS)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Physique fondamentale et applications Parcours Physics, Photonics &amp; Nanotechnology (PPN)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Sciences de la Terre et des Planètes, Environnement Parcours Sol, Eau, Milieux, Environnement (SEME)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86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 2ème année Mention Traitement du signal et des images Parcours Image Vision (TSI)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77" marR="6477" marT="6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77" marR="6477" marT="6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AC4512-2C35-A35A-322F-D096D2AE1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D7BC313-A5EF-368A-D625-525147C79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FAB0A2FE-C1CF-C21C-CC14-9174CBA7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3" y="795339"/>
            <a:ext cx="8229600" cy="561975"/>
          </a:xfrm>
        </p:spPr>
        <p:txBody>
          <a:bodyPr/>
          <a:lstStyle/>
          <a:p>
            <a:r>
              <a:rPr lang="fr-FR" altLang="fr-FR"/>
              <a:t>Taux  de rupture 2024-2025</a:t>
            </a:r>
          </a:p>
        </p:txBody>
      </p:sp>
      <p:sp>
        <p:nvSpPr>
          <p:cNvPr id="24579" name="Espace réservé du numéro de diapositive 4">
            <a:extLst>
              <a:ext uri="{FF2B5EF4-FFF2-40B4-BE49-F238E27FC236}">
                <a16:creationId xmlns:a16="http://schemas.microsoft.com/office/drawing/2014/main" id="{CC37C250-0AA5-000A-693A-43A70473AF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143250" y="6364289"/>
            <a:ext cx="477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Source Sans 3" panose="020B03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Source Sans 3" panose="020B03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Source Sans 3" panose="020B03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Source Sans 3" panose="020B03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rgbClr val="000000"/>
                </a:solidFill>
                <a:latin typeface="Source Sans 3" panose="020B0303030403020204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</a:pPr>
            <a:fld id="{D7221854-9AF0-419B-B45F-ED2B5C74C155}" type="slidenum">
              <a:rPr lang="fr-FR" altLang="fr-FR" sz="1800">
                <a:solidFill>
                  <a:srgbClr val="898989"/>
                </a:solidFill>
                <a:latin typeface="Calibri" panose="020F0502020204030204" pitchFamily="34" charset="0"/>
              </a:rPr>
              <a:pPr algn="l" eaLnBrk="0" hangingPunct="0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374244E-1F29-8C5C-7D73-905A97E0F6AD}"/>
              </a:ext>
            </a:extLst>
          </p:cNvPr>
          <p:cNvGraphicFramePr>
            <a:graphicFrameLocks noGrp="1"/>
          </p:cNvGraphicFramePr>
          <p:nvPr/>
        </p:nvGraphicFramePr>
        <p:xfrm>
          <a:off x="1981201" y="1423989"/>
          <a:ext cx="8456613" cy="4884740"/>
        </p:xfrm>
        <a:graphic>
          <a:graphicData uri="http://schemas.openxmlformats.org/drawingml/2006/table">
            <a:tbl>
              <a:tblPr/>
              <a:tblGrid>
                <a:gridCol w="697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formation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Taux de rupture 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Taux de rupture sèche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2ème année Informatique Réalisation d'Applications = Conception, Développement, Validation (Nevers) (RA-CDV) 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2ème année Mention Informatique - Parcours Réalisation d'applications = Conception, Développement, Validation (Dijon) (INFO CDV)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3ème année Mention Informatique - Parcours Réalisation d'applications = Conception, Développement, Validation (Dijon) (INFO CDV)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3,23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3,23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3ème année Mention Informatique - Parcours Réalisation d'applications = Conception, Développement, Validation (NEVERS) (INFO CDV)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8,33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2ème année Mention Mesures Physiques - Parcours Matériaux et Contrôles Physico-Chimiques (MP MCPC)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17,64%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5,88%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 3ème année Mesures Physiques - Parcours Matériaux et Contrôles Physico-Chimiques (MP MCPC)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0,5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Diplôme National d'oenologue 1ère année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10,50%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5,26%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Diplôme National d'oenologue 2ème année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Mention Commercialisation des produits Alimentaires - Parcours Commerce des Vins et Oenotourisme (CVO 2024-2025) 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Mention Gestion des Organisations Agricoles et Agroalimentaires - Parcours Conduite stratégique de l'exploitation vitivinicole (CSEV)  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1ère année Mention  Sciences de la vigne et du vin - Parcours Vigne Vin Terroir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1ère année Mention Information, communication - Parcours Journalisme (2024-2026)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1ère année Mention Information, communication - Parcours Communication Numérique des Organisations (CNO)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Information, Communication - Parcours Communication numérique des organisations (CNO)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Information, communication - Parcours Journalisme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Lettres - Parcours Métiers du livre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Mention Industries Pharmaceutiques Cosmétologiques et de Santé : Gestion Production et Valorisation - Parcours Contrôle Procédés Qualité (IPCS 2024-2025) 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Mention Métier du BTP : Bâtiment et Construction - Parcours Conducteur de travaux pour le bâtiment (CTB)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4,54%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4,54%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Métiers de l'Informatique : Applications Web - Systèmes Intra Internet pour l'Entreprise  (LPMI)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1ère Mention Informatique - Parcours Image Intelligence Artificielle (IIA) - Base de Données Intelligence Artificielle (BDIA)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3,57%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Chimie - Parcours Contrôles et Analyses Chimiques (CAC)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Chimie - Parcours Qualité, Environnement et Sécurité dans l'Industrie et les Services (QESIS)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Electronique Energie Electrique Automatique - Parcours Electronique (EEA)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Informatique - Parcours Bases de données Intelligence Artificielle (BDIA)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6,45%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Informatique - Parcours Image Intelligence Artificielle (IIA)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Mathématiques et Applications - Parcours Mathématiques pour l'Ingénierie, alGorithmique et Statistique (MIGS)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Physique fondamentale et applications - Parcours Physics, Photonics &amp; Nanotechnology (PPN)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Traitement du signal et des images - Parcours Image Vision  (TSI)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Licence Professionnelle Mention Métiers de la protection et de la gestion de l'environnement - Spécialité Dépollution, Production et Gestion Durable des Eaux (DPGE)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1ère année Mention Biodiversité, Ecologie, Evolution - Parcours Biodiversité et Changements Anthropiques : Écologie, Évolution, Gestion (BCA)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12,50%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Biologie Agrosciences - Parcours Aliments Microbiologie Assurance Qualité (AMAQ 2024-2025)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5,56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0,00%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Biologie Agrosciences - Parcours Biotechnologie, Biologie des Interactions Plantes-Microorganismes et agroEnvironnement (B2IPME 2024-2025)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Biologie Agrosciences Parcours Alimentation, Agro-Alimentaire, Développement Durable (A3DD 2024-2025)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Biologie Santé - Parcours Management et Innovation en Biotechnologies (MIB)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Biologie Santé - Parcours Nutrition-Santé (NS)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Master 2ème année Mention Sciences de la Terre et des Planètes, Environnement - Parcours Sol, Eau, Milieux, Environnement (SEME 2024-2025)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5801" marR="5801" marT="5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83C8F2-924B-4450-3A1C-7F1A1E59D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339BAC-B885-7F16-15D6-F5943DC49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2102</Words>
  <Application>Microsoft Office PowerPoint</Application>
  <PresentationFormat>Grand écran</PresentationFormat>
  <Paragraphs>365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Aptos Narrow</vt:lpstr>
      <vt:lpstr>Arial</vt:lpstr>
      <vt:lpstr>Calibri</vt:lpstr>
      <vt:lpstr>Thème Office</vt:lpstr>
      <vt:lpstr>Taux de réussite 2024-2025</vt:lpstr>
      <vt:lpstr>Taux d’insertion 2024-2025</vt:lpstr>
      <vt:lpstr>Taux de poursuite d’étude 2024-2025</vt:lpstr>
      <vt:lpstr>Taux  de rupture 2024-2025</vt:lpstr>
    </vt:vector>
  </TitlesOfParts>
  <Company>Office_2021_Fr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Celine Legoux</dc:creator>
  <cp:lastModifiedBy>Celine Legoux</cp:lastModifiedBy>
  <cp:revision>1</cp:revision>
  <dcterms:created xsi:type="dcterms:W3CDTF">2026-06-22T11:57:25Z</dcterms:created>
  <dcterms:modified xsi:type="dcterms:W3CDTF">2026-06-22T11:59:26Z</dcterms:modified>
</cp:coreProperties>
</file>